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5" r:id="rId1"/>
  </p:sldMasterIdLst>
  <p:notesMasterIdLst>
    <p:notesMasterId r:id="rId16"/>
  </p:notesMasterIdLst>
  <p:handoutMasterIdLst>
    <p:handoutMasterId r:id="rId17"/>
  </p:handoutMasterIdLst>
  <p:sldIdLst>
    <p:sldId id="399" r:id="rId2"/>
    <p:sldId id="387" r:id="rId3"/>
    <p:sldId id="397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05" r:id="rId12"/>
    <p:sldId id="406" r:id="rId13"/>
    <p:sldId id="407" r:id="rId14"/>
    <p:sldId id="408" r:id="rId1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A8246E"/>
    <a:srgbClr val="C4BD97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5" autoAdjust="0"/>
    <p:restoredTop sz="96404" autoAdjust="0"/>
  </p:normalViewPr>
  <p:slideViewPr>
    <p:cSldViewPr>
      <p:cViewPr varScale="1">
        <p:scale>
          <a:sx n="115" d="100"/>
          <a:sy n="115" d="100"/>
        </p:scale>
        <p:origin x="384" y="114"/>
      </p:cViewPr>
      <p:guideLst>
        <p:guide orient="horz" pos="2880"/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29CCE-B7BF-4A99-B081-2753FDECF159}" type="datetimeFigureOut">
              <a:rPr lang="ru-RU" smtClean="0"/>
              <a:t>20.02.2023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5CEE2-7479-407F-AC92-13A062F284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403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20.02.2023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0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68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91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7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7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2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20.02.2023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2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cakzn2020/jkq4kn9277qa30b1" TargetMode="External"/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k.irort@mail.ru" TargetMode="External"/><Relationship Id="rId2" Type="http://schemas.openxmlformats.org/officeDocument/2006/relationships/hyperlink" Target="https://quick.apkpro.ru/poll/946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cakzn2020/y9mopubsp8v9kh7" TargetMode="External"/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991544" y="1340768"/>
            <a:ext cx="8856984" cy="225968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О проведении 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Года педагога и наставника 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в Республике Татарстан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96000" y="4562010"/>
            <a:ext cx="4536504" cy="1675302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</a:rPr>
              <a:t>Шаяхметова Р.И.,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начальник отдела развития ДПО </a:t>
            </a:r>
            <a:r>
              <a:rPr lang="ru-RU" sz="2400" b="1" dirty="0" err="1">
                <a:solidFill>
                  <a:srgbClr val="002060"/>
                </a:solidFill>
              </a:rPr>
              <a:t>МОиН</a:t>
            </a:r>
            <a:r>
              <a:rPr lang="ru-RU" sz="2400" b="1" dirty="0">
                <a:solidFill>
                  <a:srgbClr val="002060"/>
                </a:solidFill>
              </a:rPr>
              <a:t> РТ</a:t>
            </a:r>
          </a:p>
        </p:txBody>
      </p:sp>
    </p:spTree>
    <p:extLst>
      <p:ext uri="{BB962C8B-B14F-4D97-AF65-F5344CB8AC3E}">
        <p14:creationId xmlns:p14="http://schemas.microsoft.com/office/powerpoint/2010/main" val="252465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23757"/>
              </p:ext>
            </p:extLst>
          </p:nvPr>
        </p:nvGraphicFramePr>
        <p:xfrm>
          <a:off x="911424" y="352431"/>
          <a:ext cx="10753195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360040">
                  <a:extLst>
                    <a:ext uri="{9D8B030D-6E8A-4147-A177-3AD203B41FA5}">
                      <a16:colId xmlns:a16="http://schemas.microsoft.com/office/drawing/2014/main" val="1713644558"/>
                    </a:ext>
                  </a:extLst>
                </a:gridCol>
                <a:gridCol w="1625000">
                  <a:extLst>
                    <a:ext uri="{9D8B030D-6E8A-4147-A177-3AD203B41FA5}">
                      <a16:colId xmlns:a16="http://schemas.microsoft.com/office/drawing/2014/main" val="2351557943"/>
                    </a:ext>
                  </a:extLst>
                </a:gridCol>
                <a:gridCol w="800040">
                  <a:extLst>
                    <a:ext uri="{9D8B030D-6E8A-4147-A177-3AD203B41FA5}">
                      <a16:colId xmlns:a16="http://schemas.microsoft.com/office/drawing/2014/main" val="3633103491"/>
                    </a:ext>
                  </a:extLst>
                </a:gridCol>
                <a:gridCol w="863325">
                  <a:extLst>
                    <a:ext uri="{9D8B030D-6E8A-4147-A177-3AD203B41FA5}">
                      <a16:colId xmlns:a16="http://schemas.microsoft.com/office/drawing/2014/main" val="86067633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31507103"/>
                    </a:ext>
                  </a:extLst>
                </a:gridCol>
                <a:gridCol w="1713907">
                  <a:extLst>
                    <a:ext uri="{9D8B030D-6E8A-4147-A177-3AD203B41FA5}">
                      <a16:colId xmlns:a16="http://schemas.microsoft.com/office/drawing/2014/main" val="2142848228"/>
                    </a:ext>
                  </a:extLst>
                </a:gridCol>
                <a:gridCol w="3950723">
                  <a:extLst>
                    <a:ext uri="{9D8B030D-6E8A-4147-A177-3AD203B41FA5}">
                      <a16:colId xmlns:a16="http://schemas.microsoft.com/office/drawing/2014/main" val="4068867411"/>
                    </a:ext>
                  </a:extLst>
                </a:gridCol>
              </a:tblGrid>
              <a:tr h="3291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13.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ГАПОУ «Арский педагогический колледж имени Габдуллы Тукая»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(вконтатке) с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#ГодПедагогаНаставника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Padlet «Год педагога и наставника 2023. Выставки. Акции», дублируется в виде баннера в ГИС ЭО 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326273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14.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Фотоархив «Мой любимый учитель»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по ссылке: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/>
                        </a:rPr>
                        <a:t>https://padlet.com/cakzn2020/jkq4kn9277qa30b1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1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765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0" y="2348880"/>
            <a:ext cx="5232581" cy="1979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540372" algn="l"/>
              </a:tabLst>
            </a:pPr>
            <a:r>
              <a:rPr lang="ru-RU" sz="2133" b="1" kern="0" dirty="0">
                <a:solidFill>
                  <a:srgbClr val="E81046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Приказ МОиН РТ от 24.01.2023 года №под-110/23 </a:t>
            </a:r>
          </a:p>
          <a:p>
            <a:pPr algn="just">
              <a:tabLst>
                <a:tab pos="540372" algn="l"/>
              </a:tabLst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Об организации обучения руководителей, заместителей руководителей, методистов информационно-методических отделов муниципальных органов управления образованием Республики Татарстан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3432" y="260648"/>
            <a:ext cx="10801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ОБУЧЕНИЯ РУКОВОДИТЕЛЕЙ, ЗАМЕСТИТЕЛЕЙ РУКОВОДИТЕЛЕЙ, МЕТОДИСТОВ ИНФОРМАЦИОННО-МЕТОДИЧЕСКИХ ОТДЕЛОВ муниципальных органов управления образованием Республики Татарстан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6375" t="16956" r="42125" b="6600"/>
          <a:stretch/>
        </p:blipFill>
        <p:spPr>
          <a:xfrm>
            <a:off x="1631504" y="1412776"/>
            <a:ext cx="3745253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8949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83432" y="1484784"/>
          <a:ext cx="4968551" cy="4861560"/>
        </p:xfrm>
        <a:graphic>
          <a:graphicData uri="http://schemas.openxmlformats.org/drawingml/2006/table">
            <a:tbl>
              <a:tblPr firstRow="1" firstCol="1" bandRow="1"/>
              <a:tblGrid>
                <a:gridCol w="1132502">
                  <a:extLst>
                    <a:ext uri="{9D8B030D-6E8A-4147-A177-3AD203B41FA5}">
                      <a16:colId xmlns:a16="http://schemas.microsoft.com/office/drawing/2014/main" val="4219303203"/>
                    </a:ext>
                  </a:extLst>
                </a:gridCol>
                <a:gridCol w="1050649">
                  <a:extLst>
                    <a:ext uri="{9D8B030D-6E8A-4147-A177-3AD203B41FA5}">
                      <a16:colId xmlns:a16="http://schemas.microsoft.com/office/drawing/2014/main" val="4224226459"/>
                    </a:ext>
                  </a:extLst>
                </a:gridCol>
                <a:gridCol w="1801089">
                  <a:extLst>
                    <a:ext uri="{9D8B030D-6E8A-4147-A177-3AD203B41FA5}">
                      <a16:colId xmlns:a16="http://schemas.microsoft.com/office/drawing/2014/main" val="2469042615"/>
                    </a:ext>
                  </a:extLst>
                </a:gridCol>
                <a:gridCol w="984311">
                  <a:extLst>
                    <a:ext uri="{9D8B030D-6E8A-4147-A177-3AD203B41FA5}">
                      <a16:colId xmlns:a16="http://schemas.microsoft.com/office/drawing/2014/main" val="92094842"/>
                    </a:ext>
                  </a:extLst>
                </a:gridCol>
              </a:tblGrid>
              <a:tr h="2357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ТМО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Городские округа /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Муниципальные районы РТ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слушателей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895446"/>
                  </a:ext>
                </a:extLst>
              </a:tr>
              <a:tr h="9900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30.01 – 3.02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Чистопольское ТМО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Аксубаевский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Алексеевский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Алькеевский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Нурлатский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Спасский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699064"/>
                  </a:ext>
                </a:extLst>
              </a:tr>
              <a:tr h="660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6.02 – 10.02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Бугульминское ТМО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Бавлинский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Лениногорский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55482"/>
                  </a:ext>
                </a:extLst>
              </a:tr>
              <a:tr h="825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 – 17.02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Елабужское ТМО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Агрызский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Мамадышский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Менделеевский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Нижнекамский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42864"/>
                  </a:ext>
                </a:extLst>
              </a:tr>
              <a:tr h="825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27.02 – 3.03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Сабинское ТМО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Сабинский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Рыбно-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Слободский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Тюлячинский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528079"/>
                  </a:ext>
                </a:extLst>
              </a:tr>
              <a:tr h="9900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13.03 – 17.03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Буинское ТМО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Буинский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Апастовский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Дрожжановский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Кайбицкий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Камско-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Устьинский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Тетюшский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237908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63451" y="1484784"/>
          <a:ext cx="5544617" cy="4861560"/>
        </p:xfrm>
        <a:graphic>
          <a:graphicData uri="http://schemas.openxmlformats.org/drawingml/2006/table">
            <a:tbl>
              <a:tblPr firstRow="1" firstCol="1" bandRow="1"/>
              <a:tblGrid>
                <a:gridCol w="1142621">
                  <a:extLst>
                    <a:ext uri="{9D8B030D-6E8A-4147-A177-3AD203B41FA5}">
                      <a16:colId xmlns:a16="http://schemas.microsoft.com/office/drawing/2014/main" val="760980093"/>
                    </a:ext>
                  </a:extLst>
                </a:gridCol>
                <a:gridCol w="1712151">
                  <a:extLst>
                    <a:ext uri="{9D8B030D-6E8A-4147-A177-3AD203B41FA5}">
                      <a16:colId xmlns:a16="http://schemas.microsoft.com/office/drawing/2014/main" val="573929925"/>
                    </a:ext>
                  </a:extLst>
                </a:gridCol>
                <a:gridCol w="1794021">
                  <a:extLst>
                    <a:ext uri="{9D8B030D-6E8A-4147-A177-3AD203B41FA5}">
                      <a16:colId xmlns:a16="http://schemas.microsoft.com/office/drawing/2014/main" val="3229959878"/>
                    </a:ext>
                  </a:extLst>
                </a:gridCol>
                <a:gridCol w="895824">
                  <a:extLst>
                    <a:ext uri="{9D8B030D-6E8A-4147-A177-3AD203B41FA5}">
                      <a16:colId xmlns:a16="http://schemas.microsoft.com/office/drawing/2014/main" val="3618716125"/>
                    </a:ext>
                  </a:extLst>
                </a:gridCol>
              </a:tblGrid>
              <a:tr h="235727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ТМО 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Городские округа /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Муниципальные районы РТ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слушателей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367065"/>
                  </a:ext>
                </a:extLst>
              </a:tr>
              <a:tr h="1320072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 – 24.03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Казанское ТМО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УО г. Казани,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Ново-Савиновский Авиастроительный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Кировский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Московский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Приволжский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Лаишевский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490412"/>
                  </a:ext>
                </a:extLst>
              </a:tr>
              <a:tr h="825045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17.04 – 21.04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Альметьевское ТМО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Новошешминский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Сармановский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Черемшанский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106383"/>
                  </a:ext>
                </a:extLst>
              </a:tr>
              <a:tr h="825045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24.04 – 28.04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Набережно-челнинское ТМО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Набережные Челны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Актанышский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Муслюмовский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Тукаевский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635208"/>
                  </a:ext>
                </a:extLst>
              </a:tr>
              <a:tr h="165009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15.05 – 19.05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 районы РТ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573624"/>
                  </a:ext>
                </a:extLst>
              </a:tr>
              <a:tr h="825045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19.06 – 23.06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Зеленодольское ТМО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Зеленодольский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Арский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Атнинский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Высокогорский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8060745"/>
                  </a:ext>
                </a:extLst>
              </a:tr>
              <a:tr h="82505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26.06 – 30.06</a:t>
                      </a: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Резерв 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856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12191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551</a:t>
                      </a:r>
                    </a:p>
                  </a:txBody>
                  <a:tcPr marL="46121" marR="461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83443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83432" y="260648"/>
            <a:ext cx="1080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ГРАФИК ОБУЧЕНИЯ РУКОВОДИТЕЛЕЙ, ЗАМЕСТИТЕЛЕЙ РУКОВОДИТЕЛЕЙ, МЕТОДИСТОВ ИНФОРМАЦИОННО-МЕТОДИЧЕСКИХ ОТДЕЛОВ муниципальных органов управления образованием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653274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9EEA1-BEC4-45DF-BDD2-01A9BA39A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260648"/>
            <a:ext cx="8784976" cy="490067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ОБРАЗОВАТЕЛЬНАЯ СТАЖИРОВКА РУКОВОДИТЕЛЕЙ общеобразовательных организаций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EA6DED-F2CE-4FAF-BA20-5123A4965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1052736"/>
            <a:ext cx="10657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kern="0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февраля:</a:t>
            </a:r>
          </a:p>
          <a:p>
            <a:pPr>
              <a:buFontTx/>
              <a:buChar char="-"/>
            </a:pPr>
            <a:r>
              <a:rPr lang="ru-RU" sz="20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директорам школ пройти опрос </a:t>
            </a: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 ссылке </a:t>
            </a: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  <a:hlinkClick r:id="rId2"/>
              </a:rPr>
              <a:t>https://quick.apkpro.ru/poll/9464</a:t>
            </a: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для формирования программы стажировки</a:t>
            </a:r>
          </a:p>
          <a:p>
            <a:pPr>
              <a:buFontTx/>
              <a:buChar char="-"/>
            </a:pP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МОУО определить стажировочные площадки для включения в приказ МОиН РТ и направить перечень в ИРО РТ на почту </a:t>
            </a:r>
            <a:r>
              <a:rPr lang="en-US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  <a:hlinkClick r:id="rId3"/>
              </a:rPr>
              <a:t>pk.irort@mail.ru</a:t>
            </a:r>
            <a:r>
              <a:rPr lang="en-US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endParaRPr lang="ru-RU" sz="2000" kern="0" dirty="0">
              <a:solidFill>
                <a:prstClr val="black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ru-RU" sz="2000" dirty="0"/>
          </a:p>
          <a:p>
            <a:pPr marL="0" indent="0">
              <a:buNone/>
            </a:pP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После: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1 февраля </a:t>
            </a: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ИРО РТ и стажировочные площадки: </a:t>
            </a:r>
          </a:p>
          <a:p>
            <a:pPr marL="0" indent="0">
              <a:buNone/>
            </a:pP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согласовывают графики выездов и стажировки и формируют программу стажировки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15 февраля:</a:t>
            </a:r>
          </a:p>
          <a:p>
            <a:pPr marL="0" indent="0">
              <a:buNone/>
            </a:pPr>
            <a:r>
              <a:rPr lang="ru-RU" sz="20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- организация и проведение стажировок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82979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EA6DED-F2CE-4FAF-BA20-5123A4965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628800"/>
            <a:ext cx="9793088" cy="331236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7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Первый день </a:t>
            </a:r>
            <a:r>
              <a:rPr lang="ru-RU" sz="27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– проводит </a:t>
            </a:r>
            <a:r>
              <a:rPr lang="ru-RU" sz="2700" kern="0" dirty="0" err="1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стажировочная</a:t>
            </a:r>
            <a:r>
              <a:rPr lang="ru-RU" sz="27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площадка (у себя в школе или с выездом в район)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ru-RU" sz="1800" kern="0" dirty="0">
              <a:solidFill>
                <a:prstClr val="black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7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Второй день </a:t>
            </a:r>
            <a:r>
              <a:rPr lang="ru-RU" sz="27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– проводит ИРО РТ (с выездом в район)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ru-RU" sz="1900" kern="0" dirty="0">
              <a:solidFill>
                <a:prstClr val="black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700" b="1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Третий день </a:t>
            </a:r>
            <a:r>
              <a:rPr lang="ru-RU" sz="2700" kern="0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– день МОиН РТ (онлайн или очно)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7B9EEA1-BEC4-45DF-BDD2-01A9BA39A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476672"/>
            <a:ext cx="8784976" cy="490067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ОБРАЗОВАТЕЛЬНАЯ СТАЖИРОВКА РУКОВОДИТЕЛЕЙ общеобразовательных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87009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448" y="692696"/>
            <a:ext cx="101531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Проект регионального плана основных мероприятий по проведению </a:t>
            </a:r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Года педагога и наставника в РТ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состоит  из 6 разделов</a:t>
            </a:r>
          </a:p>
          <a:p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Нормативно-правовая деятельность, связанная с повышением статуса педагогических работников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2. Торжественные мероприятия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3. Информационная открытость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(5 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4. Общесистемные мероприятия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(39 мероприятий)</a:t>
            </a:r>
          </a:p>
          <a:p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5. Профессиональные конкурсы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(18 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6. Выставки и акции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(14 мероприятий)</a:t>
            </a:r>
            <a:r>
              <a:rPr lang="ru-RU" sz="2000" dirty="0">
                <a:latin typeface="Montserrat" panose="00000500000000000000"/>
              </a:rPr>
              <a:t> </a:t>
            </a:r>
            <a:endParaRPr lang="ru-RU" sz="2000" i="1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94243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61830"/>
              </p:ext>
            </p:extLst>
          </p:nvPr>
        </p:nvGraphicFramePr>
        <p:xfrm>
          <a:off x="1127448" y="980728"/>
          <a:ext cx="9649071" cy="5240773"/>
        </p:xfrm>
        <a:graphic>
          <a:graphicData uri="http://schemas.openxmlformats.org/drawingml/2006/table">
            <a:tbl>
              <a:tblPr firstRow="1" firstCol="1" bandRow="1"/>
              <a:tblGrid>
                <a:gridCol w="504056">
                  <a:extLst>
                    <a:ext uri="{9D8B030D-6E8A-4147-A177-3AD203B41FA5}">
                      <a16:colId xmlns:a16="http://schemas.microsoft.com/office/drawing/2014/main" val="2213143194"/>
                    </a:ext>
                  </a:extLst>
                </a:gridCol>
                <a:gridCol w="7214617">
                  <a:extLst>
                    <a:ext uri="{9D8B030D-6E8A-4147-A177-3AD203B41FA5}">
                      <a16:colId xmlns:a16="http://schemas.microsoft.com/office/drawing/2014/main" val="3085458299"/>
                    </a:ext>
                  </a:extLst>
                </a:gridCol>
                <a:gridCol w="1930398">
                  <a:extLst>
                    <a:ext uri="{9D8B030D-6E8A-4147-A177-3AD203B41FA5}">
                      <a16:colId xmlns:a16="http://schemas.microsoft.com/office/drawing/2014/main" val="2073995762"/>
                    </a:ext>
                  </a:extLst>
                </a:gridCol>
              </a:tblGrid>
              <a:tr h="420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Выставка-обзор новинок педагогической литературы «Новые книги в учительском кейсе»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раз в квартал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86910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Выставка-история «Как учились в старину» (о первых школах в стране, республике)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15096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Фотовыставки «Весёлые мгновенья школьных перемен»/«Улыбка наставника»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март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15604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2445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5.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Акция-воспоминание «Школьные годы чудесные»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май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95445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6.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июнь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259637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7.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Выставка-представление «Педагогические идеи древних философов», «Популярные методики преподавания».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7720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август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75612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 -поздравление «Букет любимому учителю»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437800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10.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</a:t>
                      </a:r>
                      <a:r>
                        <a:rPr lang="ru-RU" sz="1400" dirty="0" err="1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видеопривет</a:t>
                      </a: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 «Здравствуй, школа!»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332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11.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Выставка-поздравление «День учителя - праздник прекрасный»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77191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73527"/>
                  </a:ext>
                </a:extLst>
              </a:tr>
              <a:tr h="255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ноябрь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90186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Создание фотоархива «Мой любимый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 течение года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0198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4999" y="260648"/>
            <a:ext cx="9770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ВЫСТАВКИ, АКЦИИ в рамках Года педагога и наставника </a:t>
            </a:r>
          </a:p>
        </p:txBody>
      </p:sp>
    </p:spTree>
    <p:extLst>
      <p:ext uri="{BB962C8B-B14F-4D97-AF65-F5344CB8AC3E}">
        <p14:creationId xmlns:p14="http://schemas.microsoft.com/office/powerpoint/2010/main" val="335809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485571"/>
              </p:ext>
            </p:extLst>
          </p:nvPr>
        </p:nvGraphicFramePr>
        <p:xfrm>
          <a:off x="1007435" y="613385"/>
          <a:ext cx="11046247" cy="5953760"/>
        </p:xfrm>
        <a:graphic>
          <a:graphicData uri="http://schemas.openxmlformats.org/drawingml/2006/table">
            <a:tbl>
              <a:tblPr firstRow="1" firstCol="1" bandRow="1"/>
              <a:tblGrid>
                <a:gridCol w="480053">
                  <a:extLst>
                    <a:ext uri="{9D8B030D-6E8A-4147-A177-3AD203B41FA5}">
                      <a16:colId xmlns:a16="http://schemas.microsoft.com/office/drawing/2014/main" val="2711088938"/>
                    </a:ext>
                  </a:extLst>
                </a:gridCol>
                <a:gridCol w="1295236">
                  <a:extLst>
                    <a:ext uri="{9D8B030D-6E8A-4147-A177-3AD203B41FA5}">
                      <a16:colId xmlns:a16="http://schemas.microsoft.com/office/drawing/2014/main" val="733318450"/>
                    </a:ext>
                  </a:extLst>
                </a:gridCol>
                <a:gridCol w="789017">
                  <a:extLst>
                    <a:ext uri="{9D8B030D-6E8A-4147-A177-3AD203B41FA5}">
                      <a16:colId xmlns:a16="http://schemas.microsoft.com/office/drawing/2014/main" val="3799423348"/>
                    </a:ext>
                  </a:extLst>
                </a:gridCol>
                <a:gridCol w="1385937">
                  <a:extLst>
                    <a:ext uri="{9D8B030D-6E8A-4147-A177-3AD203B41FA5}">
                      <a16:colId xmlns:a16="http://schemas.microsoft.com/office/drawing/2014/main" val="917988534"/>
                    </a:ext>
                  </a:extLst>
                </a:gridCol>
                <a:gridCol w="783861">
                  <a:extLst>
                    <a:ext uri="{9D8B030D-6E8A-4147-A177-3AD203B41FA5}">
                      <a16:colId xmlns:a16="http://schemas.microsoft.com/office/drawing/2014/main" val="1445399188"/>
                    </a:ext>
                  </a:extLst>
                </a:gridCol>
                <a:gridCol w="2273583">
                  <a:extLst>
                    <a:ext uri="{9D8B030D-6E8A-4147-A177-3AD203B41FA5}">
                      <a16:colId xmlns:a16="http://schemas.microsoft.com/office/drawing/2014/main" val="2297682016"/>
                    </a:ext>
                  </a:extLst>
                </a:gridCol>
                <a:gridCol w="4038560">
                  <a:extLst>
                    <a:ext uri="{9D8B030D-6E8A-4147-A177-3AD203B41FA5}">
                      <a16:colId xmlns:a16="http://schemas.microsoft.com/office/drawing/2014/main" val="432277144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№п/п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Дата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Срок предоставления 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Ответственный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Источник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5311526"/>
                  </a:ext>
                </a:extLst>
              </a:tr>
              <a:tr h="2743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1.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Выставка-обзор новинок педагогической литературы «Новые книги в учительском кейсе»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раз в квартал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До 15 числа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МОиН РТ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Очная выставка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Виртуальная выставка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Флешмобы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и акции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Прямые эфиры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Видеоконтент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Опросы и голосования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Информация размещается в социальной сети МОиН РТ (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вконтатке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) 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ГодПедагогаНаставника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#ГодПедагога2023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#ГодНаставника2023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в общей Яндекс форме: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  <a:hlinkClick r:id="rId2"/>
                        </a:rPr>
                        <a:t>https://forms.yandex.ru/u/63d37d133e9d084f240563a2/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на онлайн доске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Padlet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Информация дублируется в социальных сетях образовательных организаций республики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640793"/>
                  </a:ext>
                </a:extLst>
              </a:tr>
              <a:tr h="2743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2.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Выставка-история «Как учились в старину» (о первых школах в стране, республике)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февраль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До 15 числа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ГАПОУ «Арский педагогический колледж имени Габдуллы Тукая»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Фотоколлаж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Презентация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Prezi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Флешмобы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и акции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Прямые эфиры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Видеоконтент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Опросы и голосования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вконтатке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) 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ГодПедагогаНаставника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#ГодПедагога2023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#ГодНаставника2023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в Яндекс форме: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  <a:hlinkClick r:id="rId2"/>
                        </a:rPr>
                        <a:t>https://forms.yandex.ru/u/63d37d133e9d084f240563a2/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на онлайн доске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Padlet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Информация дублируется в социальных сетях образовательных организаций республики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90742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83600" y="67514"/>
            <a:ext cx="9770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ВЫСТАВКИ, АКЦИИ в рамках Года педагога и наставника </a:t>
            </a:r>
          </a:p>
        </p:txBody>
      </p:sp>
    </p:spTree>
    <p:extLst>
      <p:ext uri="{BB962C8B-B14F-4D97-AF65-F5344CB8AC3E}">
        <p14:creationId xmlns:p14="http://schemas.microsoft.com/office/powerpoint/2010/main" val="271188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284655"/>
              </p:ext>
            </p:extLst>
          </p:nvPr>
        </p:nvGraphicFramePr>
        <p:xfrm>
          <a:off x="1007436" y="548679"/>
          <a:ext cx="10849206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408044">
                  <a:extLst>
                    <a:ext uri="{9D8B030D-6E8A-4147-A177-3AD203B41FA5}">
                      <a16:colId xmlns:a16="http://schemas.microsoft.com/office/drawing/2014/main" val="3255773045"/>
                    </a:ext>
                  </a:extLst>
                </a:gridCol>
                <a:gridCol w="1384434">
                  <a:extLst>
                    <a:ext uri="{9D8B030D-6E8A-4147-A177-3AD203B41FA5}">
                      <a16:colId xmlns:a16="http://schemas.microsoft.com/office/drawing/2014/main" val="3569158069"/>
                    </a:ext>
                  </a:extLst>
                </a:gridCol>
                <a:gridCol w="754728">
                  <a:extLst>
                    <a:ext uri="{9D8B030D-6E8A-4147-A177-3AD203B41FA5}">
                      <a16:colId xmlns:a16="http://schemas.microsoft.com/office/drawing/2014/main" val="2131073032"/>
                    </a:ext>
                  </a:extLst>
                </a:gridCol>
                <a:gridCol w="1037751">
                  <a:extLst>
                    <a:ext uri="{9D8B030D-6E8A-4147-A177-3AD203B41FA5}">
                      <a16:colId xmlns:a16="http://schemas.microsoft.com/office/drawing/2014/main" val="3686328171"/>
                    </a:ext>
                  </a:extLst>
                </a:gridCol>
                <a:gridCol w="1415113">
                  <a:extLst>
                    <a:ext uri="{9D8B030D-6E8A-4147-A177-3AD203B41FA5}">
                      <a16:colId xmlns:a16="http://schemas.microsoft.com/office/drawing/2014/main" val="4144453239"/>
                    </a:ext>
                  </a:extLst>
                </a:gridCol>
                <a:gridCol w="1886819">
                  <a:extLst>
                    <a:ext uri="{9D8B030D-6E8A-4147-A177-3AD203B41FA5}">
                      <a16:colId xmlns:a16="http://schemas.microsoft.com/office/drawing/2014/main" val="1467546715"/>
                    </a:ext>
                  </a:extLst>
                </a:gridCol>
                <a:gridCol w="3962317">
                  <a:extLst>
                    <a:ext uri="{9D8B030D-6E8A-4147-A177-3AD203B41FA5}">
                      <a16:colId xmlns:a16="http://schemas.microsoft.com/office/drawing/2014/main" val="274658251"/>
                    </a:ext>
                  </a:extLst>
                </a:gridCol>
              </a:tblGrid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3.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Фотовыставки «Весёлые мгновенья школьных перемен»,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«Улыбка наставника»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март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Бугульминский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Приволжский, Авиастроительный р-н)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с подписями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499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4.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апрель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03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42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63276"/>
              </p:ext>
            </p:extLst>
          </p:nvPr>
        </p:nvGraphicFramePr>
        <p:xfrm>
          <a:off x="815414" y="548680"/>
          <a:ext cx="11041224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456050">
                  <a:extLst>
                    <a:ext uri="{9D8B030D-6E8A-4147-A177-3AD203B41FA5}">
                      <a16:colId xmlns:a16="http://schemas.microsoft.com/office/drawing/2014/main" val="1657514566"/>
                    </a:ext>
                  </a:extLst>
                </a:gridCol>
                <a:gridCol w="1582160">
                  <a:extLst>
                    <a:ext uri="{9D8B030D-6E8A-4147-A177-3AD203B41FA5}">
                      <a16:colId xmlns:a16="http://schemas.microsoft.com/office/drawing/2014/main" val="2937565444"/>
                    </a:ext>
                  </a:extLst>
                </a:gridCol>
                <a:gridCol w="821469">
                  <a:extLst>
                    <a:ext uri="{9D8B030D-6E8A-4147-A177-3AD203B41FA5}">
                      <a16:colId xmlns:a16="http://schemas.microsoft.com/office/drawing/2014/main" val="44508692"/>
                    </a:ext>
                  </a:extLst>
                </a:gridCol>
                <a:gridCol w="1076757">
                  <a:extLst>
                    <a:ext uri="{9D8B030D-6E8A-4147-A177-3AD203B41FA5}">
                      <a16:colId xmlns:a16="http://schemas.microsoft.com/office/drawing/2014/main" val="2216735954"/>
                    </a:ext>
                  </a:extLst>
                </a:gridCol>
                <a:gridCol w="1632181">
                  <a:extLst>
                    <a:ext uri="{9D8B030D-6E8A-4147-A177-3AD203B41FA5}">
                      <a16:colId xmlns:a16="http://schemas.microsoft.com/office/drawing/2014/main" val="2296779345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798714485"/>
                    </a:ext>
                  </a:extLst>
                </a:gridCol>
                <a:gridCol w="3648404">
                  <a:extLst>
                    <a:ext uri="{9D8B030D-6E8A-4147-A177-3AD203B41FA5}">
                      <a16:colId xmlns:a16="http://schemas.microsoft.com/office/drawing/2014/main" val="4188701321"/>
                    </a:ext>
                  </a:extLst>
                </a:gridCol>
              </a:tblGrid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Акция-воспоминание «Школьные годы чудесные»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(Кировский, Азнакаевский,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Лаишевский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Кукморский р-н)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с подписями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284480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июнь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ГАПОУ «Арский педагогический колледж имени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Габдуллы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Тукая»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03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70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7435" y="379209"/>
          <a:ext cx="10945217" cy="6217920"/>
        </p:xfrm>
        <a:graphic>
          <a:graphicData uri="http://schemas.openxmlformats.org/drawingml/2006/table">
            <a:tbl>
              <a:tblPr firstRow="1" firstCol="1" bandRow="1"/>
              <a:tblGrid>
                <a:gridCol w="384043">
                  <a:extLst>
                    <a:ext uri="{9D8B030D-6E8A-4147-A177-3AD203B41FA5}">
                      <a16:colId xmlns:a16="http://schemas.microsoft.com/office/drawing/2014/main" val="383584886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25540810"/>
                    </a:ext>
                  </a:extLst>
                </a:gridCol>
                <a:gridCol w="1010611">
                  <a:extLst>
                    <a:ext uri="{9D8B030D-6E8A-4147-A177-3AD203B41FA5}">
                      <a16:colId xmlns:a16="http://schemas.microsoft.com/office/drawing/2014/main" val="1426543021"/>
                    </a:ext>
                  </a:extLst>
                </a:gridCol>
                <a:gridCol w="1197635">
                  <a:extLst>
                    <a:ext uri="{9D8B030D-6E8A-4147-A177-3AD203B41FA5}">
                      <a16:colId xmlns:a16="http://schemas.microsoft.com/office/drawing/2014/main" val="44657475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9979514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901759684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115564527"/>
                    </a:ext>
                  </a:extLst>
                </a:gridCol>
              </a:tblGrid>
              <a:tr h="3291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7.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Выставка-представление «Педагогические идеи древних философов», «Популярные методики преподавания»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июль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Опросы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876205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8.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август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 и информация об учителях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 всего района (об учителях района)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по ссылке: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/>
                        </a:rPr>
                        <a:t>https://padlet.com/cakzn2020/y9mopubsp8v9kh7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93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43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813667"/>
              </p:ext>
            </p:extLst>
          </p:nvPr>
        </p:nvGraphicFramePr>
        <p:xfrm>
          <a:off x="911425" y="548680"/>
          <a:ext cx="10945218" cy="6035040"/>
        </p:xfrm>
        <a:graphic>
          <a:graphicData uri="http://schemas.openxmlformats.org/drawingml/2006/table">
            <a:tbl>
              <a:tblPr firstRow="1" firstCol="1" bandRow="1"/>
              <a:tblGrid>
                <a:gridCol w="360039">
                  <a:extLst>
                    <a:ext uri="{9D8B030D-6E8A-4147-A177-3AD203B41FA5}">
                      <a16:colId xmlns:a16="http://schemas.microsoft.com/office/drawing/2014/main" val="1340667828"/>
                    </a:ext>
                  </a:extLst>
                </a:gridCol>
                <a:gridCol w="1660449">
                  <a:extLst>
                    <a:ext uri="{9D8B030D-6E8A-4147-A177-3AD203B41FA5}">
                      <a16:colId xmlns:a16="http://schemas.microsoft.com/office/drawing/2014/main" val="519271662"/>
                    </a:ext>
                  </a:extLst>
                </a:gridCol>
                <a:gridCol w="814327">
                  <a:extLst>
                    <a:ext uri="{9D8B030D-6E8A-4147-A177-3AD203B41FA5}">
                      <a16:colId xmlns:a16="http://schemas.microsoft.com/office/drawing/2014/main" val="2337777333"/>
                    </a:ext>
                  </a:extLst>
                </a:gridCol>
                <a:gridCol w="976467">
                  <a:extLst>
                    <a:ext uri="{9D8B030D-6E8A-4147-A177-3AD203B41FA5}">
                      <a16:colId xmlns:a16="http://schemas.microsoft.com/office/drawing/2014/main" val="2582505842"/>
                    </a:ext>
                  </a:extLst>
                </a:gridCol>
                <a:gridCol w="1661328">
                  <a:extLst>
                    <a:ext uri="{9D8B030D-6E8A-4147-A177-3AD203B41FA5}">
                      <a16:colId xmlns:a16="http://schemas.microsoft.com/office/drawing/2014/main" val="1640712474"/>
                    </a:ext>
                  </a:extLst>
                </a:gridCol>
                <a:gridCol w="1856777">
                  <a:extLst>
                    <a:ext uri="{9D8B030D-6E8A-4147-A177-3AD203B41FA5}">
                      <a16:colId xmlns:a16="http://schemas.microsoft.com/office/drawing/2014/main" val="3986865137"/>
                    </a:ext>
                  </a:extLst>
                </a:gridCol>
                <a:gridCol w="3615831">
                  <a:extLst>
                    <a:ext uri="{9D8B030D-6E8A-4147-A177-3AD203B41FA5}">
                      <a16:colId xmlns:a16="http://schemas.microsoft.com/office/drawing/2014/main" val="2423378008"/>
                    </a:ext>
                  </a:extLst>
                </a:gridCol>
              </a:tblGrid>
              <a:tr h="31089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9.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 - поздравление «Букет любимому учителю»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Бавлинский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Буинский, Советский р-н)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Опросы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573903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Акция-видеопривет «Здравствуй, школа!»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(Альметьевский, Высокогорский, Московский р-н)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42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455159"/>
              </p:ext>
            </p:extLst>
          </p:nvPr>
        </p:nvGraphicFramePr>
        <p:xfrm>
          <a:off x="1007435" y="379209"/>
          <a:ext cx="11041226" cy="6400800"/>
        </p:xfrm>
        <a:graphic>
          <a:graphicData uri="http://schemas.openxmlformats.org/drawingml/2006/table">
            <a:tbl>
              <a:tblPr firstRow="1" firstCol="1" bandRow="1"/>
              <a:tblGrid>
                <a:gridCol w="336037">
                  <a:extLst>
                    <a:ext uri="{9D8B030D-6E8A-4147-A177-3AD203B41FA5}">
                      <a16:colId xmlns:a16="http://schemas.microsoft.com/office/drawing/2014/main" val="1783435415"/>
                    </a:ext>
                  </a:extLst>
                </a:gridCol>
                <a:gridCol w="1520452">
                  <a:extLst>
                    <a:ext uri="{9D8B030D-6E8A-4147-A177-3AD203B41FA5}">
                      <a16:colId xmlns:a16="http://schemas.microsoft.com/office/drawing/2014/main" val="3885197591"/>
                    </a:ext>
                  </a:extLst>
                </a:gridCol>
                <a:gridCol w="781680">
                  <a:extLst>
                    <a:ext uri="{9D8B030D-6E8A-4147-A177-3AD203B41FA5}">
                      <a16:colId xmlns:a16="http://schemas.microsoft.com/office/drawing/2014/main" val="3183055500"/>
                    </a:ext>
                  </a:extLst>
                </a:gridCol>
                <a:gridCol w="818215">
                  <a:extLst>
                    <a:ext uri="{9D8B030D-6E8A-4147-A177-3AD203B41FA5}">
                      <a16:colId xmlns:a16="http://schemas.microsoft.com/office/drawing/2014/main" val="3994292975"/>
                    </a:ext>
                  </a:extLst>
                </a:gridCol>
                <a:gridCol w="1344149">
                  <a:extLst>
                    <a:ext uri="{9D8B030D-6E8A-4147-A177-3AD203B41FA5}">
                      <a16:colId xmlns:a16="http://schemas.microsoft.com/office/drawing/2014/main" val="2491945529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1669951203"/>
                    </a:ext>
                  </a:extLst>
                </a:gridCol>
                <a:gridCol w="3648405">
                  <a:extLst>
                    <a:ext uri="{9D8B030D-6E8A-4147-A177-3AD203B41FA5}">
                      <a16:colId xmlns:a16="http://schemas.microsoft.com/office/drawing/2014/main" val="3149117751"/>
                    </a:ext>
                  </a:extLst>
                </a:gridCol>
              </a:tblGrid>
              <a:tr h="34747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Выставка-поздравление «День учителя - праздник прекрасный»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Зеленодольский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р-н)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Первые лица района отправляют поздравления своим наставникам, педагогам и учителям.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(вконтатке) с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#ГодПедагогаНаставника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Padlet «Год педагога и наставника 2023. Выставки. Акции», дублируется в виде баннера в ГИС ЭО 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371536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12.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164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81782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11166</TotalTime>
  <Words>1199</Words>
  <Application>Microsoft Office PowerPoint</Application>
  <PresentationFormat>Широкоэкранный</PresentationFormat>
  <Paragraphs>550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Montserrat</vt:lpstr>
      <vt:lpstr>Times New Roman</vt:lpstr>
      <vt:lpstr>Wingdings</vt:lpstr>
      <vt:lpstr>4_Тема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ОБРАЗОВАТЕЛЬНАЯ СТАЖИРОВКА РУКОВОДИТЕЛЕЙ общеобразовательных организаций</vt:lpstr>
      <vt:lpstr>ОБРАЗОВАТЕЛЬНАЯ СТАЖИРОВКА РУКОВОДИТЕЛЕЙ общеобразовательных организаций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600</cp:revision>
  <cp:lastPrinted>2022-12-05T10:31:05Z</cp:lastPrinted>
  <dcterms:created xsi:type="dcterms:W3CDTF">2015-10-13T08:15:21Z</dcterms:created>
  <dcterms:modified xsi:type="dcterms:W3CDTF">2023-02-20T09:03:58Z</dcterms:modified>
</cp:coreProperties>
</file>